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8" r:id="rId3"/>
    <p:sldId id="267" r:id="rId4"/>
    <p:sldId id="270" r:id="rId5"/>
    <p:sldId id="272" r:id="rId6"/>
    <p:sldId id="261" r:id="rId7"/>
    <p:sldId id="273" r:id="rId8"/>
    <p:sldId id="274" r:id="rId9"/>
    <p:sldId id="275" r:id="rId10"/>
    <p:sldId id="278" r:id="rId11"/>
    <p:sldId id="280" r:id="rId12"/>
    <p:sldId id="279" r:id="rId13"/>
    <p:sldId id="271" r:id="rId14"/>
    <p:sldId id="276" r:id="rId15"/>
    <p:sldId id="277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262" r:id="rId43"/>
    <p:sldId id="265" r:id="rId44"/>
    <p:sldId id="26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46A1"/>
    <a:srgbClr val="FF0066"/>
    <a:srgbClr val="EC9CD3"/>
    <a:srgbClr val="DF5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53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81A1C-7F0C-4A3B-A4FF-F37C7C6D9B2A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F1F9E-B849-43DF-A895-CF44E7E3AC3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21700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Imagine, TARZAN is a COMPUTER</a:t>
            </a:r>
          </a:p>
          <a:p>
            <a:r>
              <a:rPr lang="en-US" dirty="0"/>
              <a:t>He grew in a deserted place so he never seen a WOMAN in his life.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one day, JANE arrives on the island.</a:t>
            </a:r>
          </a:p>
          <a:p>
            <a:r>
              <a:rPr lang="en-PH" dirty="0"/>
              <a:t>NOTE: </a:t>
            </a:r>
            <a:r>
              <a:rPr lang="en-US" dirty="0"/>
              <a:t>TARZAN</a:t>
            </a:r>
            <a:r>
              <a:rPr lang="en-PH" dirty="0"/>
              <a:t> never dated, so he doesn’t know what WOMEN like.</a:t>
            </a:r>
          </a:p>
          <a:p>
            <a:endParaRPr lang="en-PH" dirty="0"/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27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34046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dirty="0"/>
              <a:t>TARZAN</a:t>
            </a:r>
            <a:r>
              <a:rPr lang="en-US" dirty="0"/>
              <a:t> gives her a rock, and JANE doesn’t like that.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28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9737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when </a:t>
            </a:r>
            <a:r>
              <a:rPr lang="en-PH" dirty="0"/>
              <a:t>TARZAN</a:t>
            </a:r>
            <a:r>
              <a:rPr lang="en-US" dirty="0"/>
              <a:t> gives HER a flower, it makes HER happy.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29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45106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day, </a:t>
            </a:r>
            <a:r>
              <a:rPr lang="en-PH" dirty="0"/>
              <a:t>TARZAN</a:t>
            </a:r>
            <a:r>
              <a:rPr lang="en-US" dirty="0"/>
              <a:t> catches a snake for JANE, but JANE didn’t like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30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2461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Another day, TARZAN gives her a cute rabbit, and that makes JANE happy.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31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7219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when TARZAN yells, JANE is displeased.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32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60438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when TARZAN smiles, JANE likes it &lt;3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33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0192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building such experiences…</a:t>
            </a:r>
            <a:br>
              <a:rPr lang="en-US" dirty="0"/>
            </a:b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Hence, the term Machine Learning, you teach the MACHINE (COMPUTER) = TARZAN how to learn.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give the computer data on various experiences. It will learn the data through predict results</a:t>
            </a:r>
            <a:endParaRPr lang="en-PH" dirty="0"/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A7A00-D8BE-4A1D-A5C9-0BA82DAB87C9}" type="slidenum">
              <a:rPr lang="en-PH" smtClean="0"/>
              <a:t>34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33938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D31FC-48A8-031D-98B5-B4128FEDA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A35DB-3136-243A-739C-AB2CC4B7F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55460-655A-160F-1BCC-6A214A940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3F78D-4BFD-C189-8DB0-0DF7036AD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A5150-DFAC-4F7C-2B63-0D70E00BE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1725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A69B-78C9-1FDF-35CA-FBC1F8105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504F9A-775A-029E-0139-E9012423E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6533A-43B5-FFCC-8F2F-298691AF7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1FA54-D97E-CAA4-EC8A-27BBC4E44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9D062-A35F-1910-9BED-E1B94C40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89627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0AAADA-AC27-8D38-11B6-D7EA64A9E0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562E00-6A73-5E04-00A3-60A38E6B0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D07CA-A7EC-A7C8-4AC9-2D73B0F67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2F2F5-5DD4-D81F-C106-B7B2A82C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A66FF-CFE3-71BD-11CC-C98D843B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2650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8D3FF-F73C-CF00-F41D-A3060A58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ADCED-14AE-3868-18C3-E8D898D03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7446D-899F-6283-76A7-011259D04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1C43A-8935-5F0A-CEF9-077CA6C56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C284-F752-05CB-A363-F86D19596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0362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53615-852A-1BB8-9FE2-F6A9F10E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B8B09-F6BA-BBF6-BF8D-934A1AB35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42943-D690-593A-439C-0E8FFB5E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15EC8-1E3F-A1C6-D65F-CD5B4614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7B5C-FAC6-F4A5-8985-F25C8DF6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24171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1AB5F-EA7A-DD36-FF65-9844FB98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FEE7C-C578-8862-0F2C-E04060271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56A34-1A96-EDE0-67A5-569DDC70D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2BD90-CFD5-A6BD-F32A-A567D3795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A7D57-A0E8-CA6A-B54D-E8E024939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FE991-2604-2711-9831-A1854106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890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F7B0E-847F-051C-2F61-0B2194E8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4CB40-2D15-4C0A-30C2-6C5958F8E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6EC84-80F8-5A18-FC94-D07F20C73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64290-0A73-3493-4EEC-56666B6BCC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02F0FF-A0D9-F0BE-88D1-4E65F682C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0BA13C-2A95-5573-CB60-955C1AD56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858A7-5BFB-2FB7-20F8-A5CC3DB3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2AF873-29EA-7274-ADFD-E3A56FF3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2591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52B38-B444-DFA7-F4E0-CAA7511FA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2A0678-9407-ABAD-3077-DF32188F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6AFD9-8E0F-30AE-B826-91089159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5C98C-3F5A-DB66-0EA5-C90F1E10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822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B321DC-AE6D-275A-0DAA-452DA4BEF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9DE09F-DADB-3B74-CEAF-AA18B1108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22949-12AC-9BC3-83B6-E4822CD0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97678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2ACF-4442-3378-A6F9-7038E8DD2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01349-011B-F34F-522F-381E64562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6042D-9449-8918-7F78-D1AF75C10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B466F-C4D9-EFA5-74CD-27CAF63EF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03597-6ABB-E648-AACF-CBF11D77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A668D-5A78-D68D-5BE3-187D9D70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58856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AAE7B-B3B5-CFDF-1A10-BEA55E3AD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EA8AB-B3C8-290C-1DA0-F8336A65DF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1E98A-000D-D64C-0976-96FCD2E82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E3DD7-0822-C66C-F6CF-5EE147D6C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21FE2-4483-7561-7A14-3FCABC4BB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11308-8AC2-FFED-5FCD-94290778F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17972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044C1-6DC8-D396-F775-175EAF43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7B605-A9D0-87E6-1590-BA58E7207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2DCDA-6197-4204-9CE8-1DA2B03EF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D2DCD-933D-445D-A5F8-7F9F89766C6D}" type="datetimeFigureOut">
              <a:rPr lang="en-PH" smtClean="0"/>
              <a:t>25/06/2022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53016-222B-AEDD-AF38-7CC2C80AF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FF26A-E05A-5594-C2EB-C7080BFE8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1B001-3E4A-4A7A-B538-A11717EB32E8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928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1A5F3E6-8FF7-6A45-6868-4F6A597D8820}"/>
              </a:ext>
            </a:extLst>
          </p:cNvPr>
          <p:cNvSpPr/>
          <p:nvPr/>
        </p:nvSpPr>
        <p:spPr>
          <a:xfrm>
            <a:off x="3672136" y="1176020"/>
            <a:ext cx="4847729" cy="4505960"/>
          </a:xfrm>
          <a:prstGeom prst="ellipse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A95C-12AB-A021-4B40-A62CC1BD87D4}"/>
              </a:ext>
            </a:extLst>
          </p:cNvPr>
          <p:cNvSpPr txBox="1"/>
          <p:nvPr/>
        </p:nvSpPr>
        <p:spPr>
          <a:xfrm>
            <a:off x="2543176" y="2240429"/>
            <a:ext cx="7105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BOOTCAMP</a:t>
            </a:r>
            <a:endParaRPr lang="en-PH" sz="60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72126-FDAA-561F-078A-289F580EAE47}"/>
              </a:ext>
            </a:extLst>
          </p:cNvPr>
          <p:cNvSpPr txBox="1"/>
          <p:nvPr/>
        </p:nvSpPr>
        <p:spPr>
          <a:xfrm>
            <a:off x="2543176" y="4278779"/>
            <a:ext cx="71056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Session 1: Data Science Terms | Jupyter Notebook Demo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7D0F9-FAF2-03E1-BCAA-8BCBC38BEA4C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46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60916E-D1C9-5700-A656-9AA3313B81A5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52B3F-D43E-DC4C-C6EA-00540802B6B9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BIG DATA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99AC0-D2CD-CCE1-EF4A-250AF7F372A9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A281-05AF-65D8-4375-222AD3FD6AB2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guru99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EEE5ED-0FDF-343C-A74D-3939DD9766F9}"/>
              </a:ext>
            </a:extLst>
          </p:cNvPr>
          <p:cNvSpPr txBox="1"/>
          <p:nvPr/>
        </p:nvSpPr>
        <p:spPr>
          <a:xfrm>
            <a:off x="942974" y="2130594"/>
            <a:ext cx="104489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Big Data is a collection of data that is huge in volume, yet growing exponentially with time. It is a data with so large size and complexity that none of traditional data management tools can store it or process it efficiently.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748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60916E-D1C9-5700-A656-9AA3313B81A5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152B3F-D43E-DC4C-C6EA-00540802B6B9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BIG DATA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99AC0-D2CD-CCE1-EF4A-250AF7F372A9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4A281-05AF-65D8-4375-222AD3FD6AB2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guru99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EEE5ED-0FDF-343C-A74D-3939DD9766F9}"/>
              </a:ext>
            </a:extLst>
          </p:cNvPr>
          <p:cNvSpPr txBox="1"/>
          <p:nvPr/>
        </p:nvSpPr>
        <p:spPr>
          <a:xfrm>
            <a:off x="942974" y="2130594"/>
            <a:ext cx="104489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Big Data is a collection of data that is huge in volume, yet growing exponentially with time. It is a data with so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large size and complexity that none of traditional data management tools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 can store it or process it efficiently.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80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081C0EB-BCF5-104A-DE5E-17483D7E8125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B86093-33A5-5172-1D22-179611B5EA76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6Vs BIG DATA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85C404-E3DE-FC71-1FD9-DCF0C084A011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1D7B30-B454-38BE-F50B-04D7BD572375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“big data”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A068697D-0C1E-EEC7-DD1C-A98448A9D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1" t="7163" r="4751" b="8539"/>
          <a:stretch/>
        </p:blipFill>
        <p:spPr bwMode="auto">
          <a:xfrm>
            <a:off x="2122022" y="1893265"/>
            <a:ext cx="7947957" cy="447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418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8E9CC7-0E17-E837-76BF-213E589F6743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7D7DA1-44B7-F98B-EF6B-7177A3A40BD1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C36F4F-7202-E7D9-1B3B-DF6E89688939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Data science is a field of applied mathematics and statistics that provides useful information based on large amounts of complex data or big data.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8080B-2D55-9807-0FAC-E09DA654F5EE}"/>
              </a:ext>
            </a:extLst>
          </p:cNvPr>
          <p:cNvSpPr txBox="1"/>
          <p:nvPr/>
        </p:nvSpPr>
        <p:spPr>
          <a:xfrm>
            <a:off x="5800724" y="6416844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Investopedia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E61FD4-D5AE-F02B-26C6-77270D907572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182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8E9CC7-0E17-E837-76BF-213E589F6743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7D7DA1-44B7-F98B-EF6B-7177A3A40BD1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C36F4F-7202-E7D9-1B3B-DF6E89688939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Data science is a field of applied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mathematics and statistics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that provides useful information based on large amounts of complex data or big data.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8080B-2D55-9807-0FAC-E09DA654F5EE}"/>
              </a:ext>
            </a:extLst>
          </p:cNvPr>
          <p:cNvSpPr txBox="1"/>
          <p:nvPr/>
        </p:nvSpPr>
        <p:spPr>
          <a:xfrm>
            <a:off x="5800724" y="6416844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Investopedia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E61FD4-D5AE-F02B-26C6-77270D907572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770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7202AE-EDEC-7F27-C861-F7555E903283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A9CA59-5A2B-C775-FB1E-E1ED8632CE89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9B7D98-0C92-61EE-24D8-0F96DEC45C79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5122" name="Picture 2" descr="Data science concepts you need to know! Part 1 | by Michael Barber |  Towards Data Science">
            <a:extLst>
              <a:ext uri="{FF2B5EF4-FFF2-40B4-BE49-F238E27FC236}">
                <a16:creationId xmlns:a16="http://schemas.microsoft.com/office/drawing/2014/main" id="{F540E506-26AE-A8C2-4424-DC26ECFBE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681" y="2054446"/>
            <a:ext cx="4248639" cy="3851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CD863BE-DAA3-6F82-665E-1118D5CAF197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“data science”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976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239AC8-4E6E-91ED-B0A0-22F2957BA726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367045-30BE-2A29-AE45-B73B8FAB8B5C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 VS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A20E03-ECE6-13E0-EBC0-7738967C484D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D8C588-B2E7-196D-7795-E89FF4D33A36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“analytics vs data science”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9218" name="Picture 2" descr="Data Science vs Data Analytics: Key Differences - Udemy Blog">
            <a:extLst>
              <a:ext uri="{FF2B5EF4-FFF2-40B4-BE49-F238E27FC236}">
                <a16:creationId xmlns:a16="http://schemas.microsoft.com/office/drawing/2014/main" id="{2F78E67E-1CFA-0132-5F70-2701A1D62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036" y="1774315"/>
            <a:ext cx="3753929" cy="334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95165F-DBD1-3A1D-6AAD-2741BD988886}"/>
              </a:ext>
            </a:extLst>
          </p:cNvPr>
          <p:cNvSpPr txBox="1"/>
          <p:nvPr/>
        </p:nvSpPr>
        <p:spPr>
          <a:xfrm>
            <a:off x="-90487" y="5414433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028061D-318E-1207-0190-5F51BC6533C3}"/>
              </a:ext>
            </a:extLst>
          </p:cNvPr>
          <p:cNvSpPr/>
          <p:nvPr/>
        </p:nvSpPr>
        <p:spPr>
          <a:xfrm flipH="1">
            <a:off x="485775" y="5981700"/>
            <a:ext cx="4581525" cy="2000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AD2F792-20C4-399C-7924-4BC59153FB00}"/>
              </a:ext>
            </a:extLst>
          </p:cNvPr>
          <p:cNvSpPr/>
          <p:nvPr/>
        </p:nvSpPr>
        <p:spPr>
          <a:xfrm>
            <a:off x="476250" y="6109335"/>
            <a:ext cx="11168063" cy="33337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AD20E0-2A40-270F-A6DF-654270EA4EDD}"/>
              </a:ext>
            </a:extLst>
          </p:cNvPr>
          <p:cNvSpPr txBox="1"/>
          <p:nvPr/>
        </p:nvSpPr>
        <p:spPr>
          <a:xfrm>
            <a:off x="-99631" y="5676180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INSIGHTS FROM THE PAST</a:t>
            </a:r>
            <a:endParaRPr lang="en-PH" sz="12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B70ED1-E02E-E50D-E5A5-FE0AFBDF24F2}"/>
              </a:ext>
            </a:extLst>
          </p:cNvPr>
          <p:cNvSpPr txBox="1"/>
          <p:nvPr/>
        </p:nvSpPr>
        <p:spPr>
          <a:xfrm>
            <a:off x="6883337" y="541138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DATA SCIENCE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64107E-751F-26E2-EAA9-D6BCAD088F66}"/>
              </a:ext>
            </a:extLst>
          </p:cNvPr>
          <p:cNvSpPr txBox="1"/>
          <p:nvPr/>
        </p:nvSpPr>
        <p:spPr>
          <a:xfrm>
            <a:off x="6846761" y="5718852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UTILIZING DATA FROM THE PAST FOR FUTURE</a:t>
            </a:r>
            <a:endParaRPr lang="en-PH" sz="12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768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5617CF-BA83-4755-B291-4F79F82DC17B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56035-7341-E7F7-A71D-39F48370C56C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 VS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50E838-C303-5188-08CF-853FF0AC1F0A}"/>
              </a:ext>
            </a:extLst>
          </p:cNvPr>
          <p:cNvSpPr txBox="1"/>
          <p:nvPr/>
        </p:nvSpPr>
        <p:spPr>
          <a:xfrm>
            <a:off x="-90487" y="5414433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14101A7-DA66-CCE6-F3B2-DC2749567749}"/>
              </a:ext>
            </a:extLst>
          </p:cNvPr>
          <p:cNvSpPr/>
          <p:nvPr/>
        </p:nvSpPr>
        <p:spPr>
          <a:xfrm flipH="1">
            <a:off x="485775" y="5981700"/>
            <a:ext cx="4581525" cy="2000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B5438E5-9C84-769A-E0B2-06E1BF72F6FB}"/>
              </a:ext>
            </a:extLst>
          </p:cNvPr>
          <p:cNvSpPr/>
          <p:nvPr/>
        </p:nvSpPr>
        <p:spPr>
          <a:xfrm>
            <a:off x="476250" y="6109335"/>
            <a:ext cx="11168063" cy="33337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C66F35-B978-B411-5B96-92BD249CD0C2}"/>
              </a:ext>
            </a:extLst>
          </p:cNvPr>
          <p:cNvSpPr txBox="1"/>
          <p:nvPr/>
        </p:nvSpPr>
        <p:spPr>
          <a:xfrm>
            <a:off x="-99631" y="5676180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INSIGHTS FROM THE </a:t>
            </a:r>
            <a:r>
              <a:rPr lang="en-US" sz="12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PAST</a:t>
            </a:r>
            <a:endParaRPr lang="en-PH" sz="1200" b="1" dirty="0">
              <a:solidFill>
                <a:srgbClr val="FF0066"/>
              </a:solidFill>
              <a:latin typeface="Graphik Medium" panose="020B060303020206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AC92D4-60E5-BED1-9E68-2ECB75CC65A6}"/>
              </a:ext>
            </a:extLst>
          </p:cNvPr>
          <p:cNvSpPr txBox="1"/>
          <p:nvPr/>
        </p:nvSpPr>
        <p:spPr>
          <a:xfrm>
            <a:off x="6883337" y="541138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DATA SCIENCE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E6DB9-8B25-4953-5F74-7D23AA4797C1}"/>
              </a:ext>
            </a:extLst>
          </p:cNvPr>
          <p:cNvSpPr txBox="1"/>
          <p:nvPr/>
        </p:nvSpPr>
        <p:spPr>
          <a:xfrm>
            <a:off x="6846761" y="5718852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UTILIZING DATA FROM THE PAST FOR </a:t>
            </a:r>
            <a:r>
              <a:rPr lang="en-US" sz="12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FUTURE</a:t>
            </a:r>
            <a:endParaRPr lang="en-PH" sz="1200" b="1" dirty="0">
              <a:solidFill>
                <a:srgbClr val="FF0066"/>
              </a:solidFill>
              <a:latin typeface="Graphik Medium" panose="020B060303020206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A5D45E-227B-E78A-0D75-46C918E5B76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24B8707-BA91-16A9-8E5F-198DD0D4D354}"/>
              </a:ext>
            </a:extLst>
          </p:cNvPr>
          <p:cNvCxnSpPr/>
          <p:nvPr/>
        </p:nvCxnSpPr>
        <p:spPr>
          <a:xfrm>
            <a:off x="6163056" y="1709928"/>
            <a:ext cx="0" cy="4517136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DD5580C-2D3D-5D4C-BEA2-A08102D9AC5F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Analytiks Bootcamp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6F47B3-39C2-DFBD-FADB-E3A7AB4BCABC}"/>
              </a:ext>
            </a:extLst>
          </p:cNvPr>
          <p:cNvSpPr txBox="1"/>
          <p:nvPr/>
        </p:nvSpPr>
        <p:spPr>
          <a:xfrm>
            <a:off x="317945" y="1909233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DESCRIPTIVE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EF05F0-1A44-E0FE-3441-DE67E7900CAD}"/>
              </a:ext>
            </a:extLst>
          </p:cNvPr>
          <p:cNvSpPr txBox="1"/>
          <p:nvPr/>
        </p:nvSpPr>
        <p:spPr>
          <a:xfrm>
            <a:off x="305753" y="365268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DIAGNOSTIC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FA750-C96A-B172-5159-74FA6B7A8A8A}"/>
              </a:ext>
            </a:extLst>
          </p:cNvPr>
          <p:cNvSpPr txBox="1"/>
          <p:nvPr/>
        </p:nvSpPr>
        <p:spPr>
          <a:xfrm>
            <a:off x="6486525" y="191532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PREDICTIVE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F00ECD-5979-4E96-409A-B482EDD0FBCB}"/>
              </a:ext>
            </a:extLst>
          </p:cNvPr>
          <p:cNvSpPr txBox="1"/>
          <p:nvPr/>
        </p:nvSpPr>
        <p:spPr>
          <a:xfrm>
            <a:off x="6474333" y="365878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PRESCRIPTIVE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8117A6-F522-A37C-62E3-849070C500C8}"/>
              </a:ext>
            </a:extLst>
          </p:cNvPr>
          <p:cNvSpPr txBox="1"/>
          <p:nvPr/>
        </p:nvSpPr>
        <p:spPr>
          <a:xfrm>
            <a:off x="6519672" y="2335953"/>
            <a:ext cx="525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WHAT WILL HAPPEN?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A74F52-B018-F95B-DEDB-0D1F2DD2C03D}"/>
              </a:ext>
            </a:extLst>
          </p:cNvPr>
          <p:cNvSpPr txBox="1"/>
          <p:nvPr/>
        </p:nvSpPr>
        <p:spPr>
          <a:xfrm>
            <a:off x="6608064" y="4015401"/>
            <a:ext cx="525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WHAT SHOULD HAPPEN?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70A485-D560-A7D0-02A2-ACDC6DD80ED3}"/>
              </a:ext>
            </a:extLst>
          </p:cNvPr>
          <p:cNvSpPr txBox="1"/>
          <p:nvPr/>
        </p:nvSpPr>
        <p:spPr>
          <a:xfrm>
            <a:off x="399288" y="2287185"/>
            <a:ext cx="525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WHAT HAPPENED?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81A6FF-F306-FE2D-44A2-950B35F8F9F0}"/>
              </a:ext>
            </a:extLst>
          </p:cNvPr>
          <p:cNvSpPr txBox="1"/>
          <p:nvPr/>
        </p:nvSpPr>
        <p:spPr>
          <a:xfrm>
            <a:off x="387096" y="4030641"/>
            <a:ext cx="525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WHY IT HAPPENED?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236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629C2B-CB91-3FB8-6EB8-56A608F2618D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48AE51-8FF3-FAA4-A548-72590362EDAC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DATA SCIENCE VS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37B11C-64CA-4A63-0CF0-A68560EFD6BF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4EEAA7-0A15-BCD8-6250-E5808982DB32}"/>
              </a:ext>
            </a:extLst>
          </p:cNvPr>
          <p:cNvSpPr txBox="1"/>
          <p:nvPr/>
        </p:nvSpPr>
        <p:spPr>
          <a:xfrm>
            <a:off x="-90487" y="5414433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7768414-F0F2-40EA-A7E8-C44D718379BE}"/>
              </a:ext>
            </a:extLst>
          </p:cNvPr>
          <p:cNvSpPr/>
          <p:nvPr/>
        </p:nvSpPr>
        <p:spPr>
          <a:xfrm flipH="1">
            <a:off x="485775" y="5981700"/>
            <a:ext cx="4581525" cy="2000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3E430D5-F11F-DBAC-AA61-8C454F1229A9}"/>
              </a:ext>
            </a:extLst>
          </p:cNvPr>
          <p:cNvSpPr/>
          <p:nvPr/>
        </p:nvSpPr>
        <p:spPr>
          <a:xfrm>
            <a:off x="476250" y="6109335"/>
            <a:ext cx="11168063" cy="33337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EAA2BC-B60F-7890-E868-C05392D854FD}"/>
              </a:ext>
            </a:extLst>
          </p:cNvPr>
          <p:cNvSpPr txBox="1"/>
          <p:nvPr/>
        </p:nvSpPr>
        <p:spPr>
          <a:xfrm>
            <a:off x="-99631" y="5676180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INSIGHTS FROM THE </a:t>
            </a:r>
            <a:r>
              <a:rPr lang="en-US" sz="12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PAST</a:t>
            </a:r>
            <a:endParaRPr lang="en-PH" sz="1200" b="1" dirty="0">
              <a:solidFill>
                <a:srgbClr val="FF0066"/>
              </a:solidFill>
              <a:latin typeface="Graphik Medium" panose="020B060303020206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4A4E63-8C33-5721-B841-72386B91373A}"/>
              </a:ext>
            </a:extLst>
          </p:cNvPr>
          <p:cNvSpPr txBox="1"/>
          <p:nvPr/>
        </p:nvSpPr>
        <p:spPr>
          <a:xfrm>
            <a:off x="6883337" y="541138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DATA SCIENCE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C20584-A39F-1122-7C3E-4CDE33EAE94B}"/>
              </a:ext>
            </a:extLst>
          </p:cNvPr>
          <p:cNvSpPr txBox="1"/>
          <p:nvPr/>
        </p:nvSpPr>
        <p:spPr>
          <a:xfrm>
            <a:off x="6846761" y="5718852"/>
            <a:ext cx="570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UTILIZING DATA FROM THE PAST FOR </a:t>
            </a:r>
            <a:r>
              <a:rPr lang="en-US" sz="12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FUTURE</a:t>
            </a:r>
            <a:endParaRPr lang="en-PH" sz="1200" b="1" dirty="0">
              <a:solidFill>
                <a:srgbClr val="FF0066"/>
              </a:solidFill>
              <a:latin typeface="Graphik Medium" panose="020B0603030202060203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A3338D-9726-03F8-AF96-3B8C7995A54A}"/>
              </a:ext>
            </a:extLst>
          </p:cNvPr>
          <p:cNvCxnSpPr/>
          <p:nvPr/>
        </p:nvCxnSpPr>
        <p:spPr>
          <a:xfrm>
            <a:off x="6163056" y="1709928"/>
            <a:ext cx="0" cy="4517136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Building of Globe cell site brings jobs, good employment benefits |  Philstar.com">
            <a:extLst>
              <a:ext uri="{FF2B5EF4-FFF2-40B4-BE49-F238E27FC236}">
                <a16:creationId xmlns:a16="http://schemas.microsoft.com/office/drawing/2014/main" id="{8DF69433-6696-B28D-8B4D-A3AE2A01EA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5" r="31878"/>
          <a:stretch/>
        </p:blipFill>
        <p:spPr bwMode="auto">
          <a:xfrm>
            <a:off x="5303520" y="1825752"/>
            <a:ext cx="1618488" cy="302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FED11-6F9B-EB32-FBBF-517996AC85A4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 “Cellsite Internet”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16467E-BECF-22E4-730C-DDF469CB7232}"/>
              </a:ext>
            </a:extLst>
          </p:cNvPr>
          <p:cNvSpPr txBox="1"/>
          <p:nvPr/>
        </p:nvSpPr>
        <p:spPr>
          <a:xfrm>
            <a:off x="317945" y="1909233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DESCRIPTIVE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1F2AFF-C652-9CBD-BF0D-650FFFC53D6A}"/>
              </a:ext>
            </a:extLst>
          </p:cNvPr>
          <p:cNvSpPr txBox="1"/>
          <p:nvPr/>
        </p:nvSpPr>
        <p:spPr>
          <a:xfrm>
            <a:off x="399288" y="2287185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SITE DOWN!!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(WHAT HAPPENED?</a:t>
            </a:r>
            <a:r>
              <a:rPr lang="en-PH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64ABDD-4139-20D7-5415-C0FF7C60C297}"/>
              </a:ext>
            </a:extLst>
          </p:cNvPr>
          <p:cNvSpPr txBox="1"/>
          <p:nvPr/>
        </p:nvSpPr>
        <p:spPr>
          <a:xfrm>
            <a:off x="305753" y="365268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DIAGNOSTIC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8C7FE8-B485-93C3-5B16-5C225F4C9A71}"/>
              </a:ext>
            </a:extLst>
          </p:cNvPr>
          <p:cNvSpPr txBox="1"/>
          <p:nvPr/>
        </p:nvSpPr>
        <p:spPr>
          <a:xfrm>
            <a:off x="387096" y="4030641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SITE TRAFFIC – MANY SERVICE CONNECTED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(WHY IT HAPPENED?)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672108-3DCA-2D68-0AA1-A6A22497EA99}"/>
              </a:ext>
            </a:extLst>
          </p:cNvPr>
          <p:cNvSpPr txBox="1"/>
          <p:nvPr/>
        </p:nvSpPr>
        <p:spPr>
          <a:xfrm>
            <a:off x="7035165" y="191532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PREDICTIVE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AF315C-C8EF-9AB2-6434-041D50DB853C}"/>
              </a:ext>
            </a:extLst>
          </p:cNvPr>
          <p:cNvSpPr txBox="1"/>
          <p:nvPr/>
        </p:nvSpPr>
        <p:spPr>
          <a:xfrm>
            <a:off x="7068312" y="2335953"/>
            <a:ext cx="525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NOTIFICATION ALERT: SITE A WILL GO DOWN</a:t>
            </a:r>
          </a:p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(WHAT WILL HAPPEN)</a:t>
            </a:r>
            <a:endParaRPr lang="en-PH" sz="14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E7FAB1-A13A-ED62-EBBD-3AC17A3B5E91}"/>
              </a:ext>
            </a:extLst>
          </p:cNvPr>
          <p:cNvSpPr txBox="1"/>
          <p:nvPr/>
        </p:nvSpPr>
        <p:spPr>
          <a:xfrm>
            <a:off x="7032117" y="365878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PRESCRIPTIVE ANALYTICS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4C0985-418D-7618-35FF-DD07F60C68D6}"/>
              </a:ext>
            </a:extLst>
          </p:cNvPr>
          <p:cNvSpPr txBox="1"/>
          <p:nvPr/>
        </p:nvSpPr>
        <p:spPr>
          <a:xfrm>
            <a:off x="7165848" y="4015401"/>
            <a:ext cx="5257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RECOMMENDED ACTION: CHECK THE SERVICE CONFIGURATION LIMIT</a:t>
            </a:r>
          </a:p>
          <a:p>
            <a:pPr algn="ctr"/>
            <a:r>
              <a:rPr lang="en-PH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(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WHAT SHOULD HAPPEN?</a:t>
            </a:r>
            <a:r>
              <a:rPr lang="en-PH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5765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86270-4E41-AC9A-F33C-1BEBDF98E71F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404A0-33CC-7B16-6D78-CC11AB2649FB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ANALYTICS – BUSINESS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07AE3-0159-8983-F8C8-29A8D8687AE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8CD0D-BE1F-8468-8D34-3882FFB04361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Tableau.com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97033D-9B8F-9DEC-B248-8078F4545B92}"/>
              </a:ext>
            </a:extLst>
          </p:cNvPr>
          <p:cNvSpPr txBox="1"/>
          <p:nvPr/>
        </p:nvSpPr>
        <p:spPr>
          <a:xfrm>
            <a:off x="942974" y="2130594"/>
            <a:ext cx="1044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Business intelligence combines business analytics, data mining, data visualization, data tools and infrastructure, and best practices to help organizations make more data-driven decisions.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537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430173-5C21-3B92-7BDA-8A3681FDA6C8}"/>
              </a:ext>
            </a:extLst>
          </p:cNvPr>
          <p:cNvSpPr/>
          <p:nvPr/>
        </p:nvSpPr>
        <p:spPr>
          <a:xfrm>
            <a:off x="0" y="485775"/>
            <a:ext cx="8039100" cy="13144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F81FE-4E91-3C23-B1A7-F03C2460F28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E4F1-0410-0688-8D20-EAF8CC2FCEDF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PH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MACHINE LEARNING AND ITS 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PH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SUPERVISED VS UNSUPERVISED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CCE67F-D9AD-096F-9FCA-EF4947676E9F}"/>
              </a:ext>
            </a:extLst>
          </p:cNvPr>
          <p:cNvSpPr txBox="1"/>
          <p:nvPr/>
        </p:nvSpPr>
        <p:spPr>
          <a:xfrm>
            <a:off x="914401" y="716429"/>
            <a:ext cx="7105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SESSION 1 OUTLINE</a:t>
            </a:r>
            <a:endParaRPr lang="en-PH" sz="48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729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86270-4E41-AC9A-F33C-1BEBDF98E71F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404A0-33CC-7B16-6D78-CC11AB2649FB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ANALYTICS – BUSINESS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07AE3-0159-8983-F8C8-29A8D8687AE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8CD0D-BE1F-8468-8D34-3882FFB04361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Tableau.com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97033D-9B8F-9DEC-B248-8078F4545B92}"/>
              </a:ext>
            </a:extLst>
          </p:cNvPr>
          <p:cNvSpPr txBox="1"/>
          <p:nvPr/>
        </p:nvSpPr>
        <p:spPr>
          <a:xfrm>
            <a:off x="942974" y="2130594"/>
            <a:ext cx="1044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Business intelligence combines business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analytics, data mining, data visualization, data tools and infrastructure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, and best practices to help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organizations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 make more data-driven decisions.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674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86270-4E41-AC9A-F33C-1BEBDF98E71F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404A0-33CC-7B16-6D78-CC11AB2649FB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ANALYTICS – BUSINESS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07AE3-0159-8983-F8C8-29A8D8687AE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8CD0D-BE1F-8468-8D34-3882FFB04361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Tableau.com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FBD0BD-8699-744D-1346-9C7A1EB675B3}"/>
              </a:ext>
            </a:extLst>
          </p:cNvPr>
          <p:cNvSpPr txBox="1"/>
          <p:nvPr/>
        </p:nvSpPr>
        <p:spPr>
          <a:xfrm>
            <a:off x="942974" y="2130594"/>
            <a:ext cx="104489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Business intelligence combines business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analytics, data mining, data visualization, data tools and infrastructure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, and best practices to help </a:t>
            </a:r>
            <a:r>
              <a:rPr lang="en-US" sz="3600" b="1" dirty="0">
                <a:solidFill>
                  <a:srgbClr val="FF0066"/>
                </a:solidFill>
                <a:latin typeface="Graphik Medium" panose="020B0603030202060203" pitchFamily="34" charset="0"/>
              </a:rPr>
              <a:t>organizations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 make more data-driven decisions.</a:t>
            </a:r>
          </a:p>
          <a:p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Tools: Tableau,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PowerBI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, Google Data Studio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994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86270-4E41-AC9A-F33C-1BEBDF98E71F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404A0-33CC-7B16-6D78-CC11AB2649FB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STATISTICAL METHODS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07AE3-0159-8983-F8C8-29A8D8687AE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8CD0D-BE1F-8468-8D34-3882FFB04361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nature.com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FBD0BD-8699-744D-1346-9C7A1EB675B3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Statistical methods are mathematical formulas, models, and techniques that are used in statistical analysis of raw research data.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688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586270-4E41-AC9A-F33C-1BEBDF98E71F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0404A0-33CC-7B16-6D78-CC11AB2649FB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STATISTICAL METHODS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07AE3-0159-8983-F8C8-29A8D8687AE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8CD0D-BE1F-8468-8D34-3882FFB04361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nature.com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FBD0BD-8699-744D-1346-9C7A1EB675B3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Statistical methods are </a:t>
            </a:r>
            <a:r>
              <a:rPr lang="en-US" sz="3600" b="1" dirty="0">
                <a:solidFill>
                  <a:srgbClr val="F446A1"/>
                </a:solidFill>
                <a:latin typeface="Graphik Medium" panose="020B0603030202060203" pitchFamily="34" charset="0"/>
              </a:rPr>
              <a:t>mathematical formulas, models, and techniques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that are used in statistical analysis of raw research data.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501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FB9414-DA65-F50D-E98E-275D3C4B67FD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10A7D0-7CB0-C175-FDF5-FD0756A9DCE7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STATISTICAL METHODS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5999D-AEF5-C325-6FBC-542F24DE4862}"/>
              </a:ext>
            </a:extLst>
          </p:cNvPr>
          <p:cNvSpPr txBox="1"/>
          <p:nvPr/>
        </p:nvSpPr>
        <p:spPr>
          <a:xfrm>
            <a:off x="942974" y="1847130"/>
            <a:ext cx="104489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Demo: Excel</a:t>
            </a:r>
          </a:p>
          <a:p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y=</a:t>
            </a:r>
            <a:r>
              <a:rPr lang="en-US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mx+b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Where:</a:t>
            </a: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m = slope</a:t>
            </a: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b = intercept</a:t>
            </a: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x = independent</a:t>
            </a:r>
          </a:p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y = dependent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6FE239-C8A9-28A0-419F-F24B56328B44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945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CDBFE3-50F6-902E-4E9F-AE0EA6FD1E02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EBB301-0F6B-8861-9B64-CFE8185A03F8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MACHINE LEARNING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634D6E-67FD-D1A1-C510-FEE728E45077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B66065-282B-5503-20A9-F858B3D7DC5A}"/>
              </a:ext>
            </a:extLst>
          </p:cNvPr>
          <p:cNvSpPr txBox="1"/>
          <p:nvPr/>
        </p:nvSpPr>
        <p:spPr>
          <a:xfrm>
            <a:off x="942974" y="2130594"/>
            <a:ext cx="1044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Machine learning is a branch of artificial intelligence (AI) and computer science which focuses on the use of data and algorithms to imitate the way that humans learn, gradually improving its accuracy.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0A661-E80C-6628-983F-FC84BCAD43FA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IBM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869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CDBFE3-50F6-902E-4E9F-AE0EA6FD1E02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EBB301-0F6B-8861-9B64-CFE8185A03F8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MACHINE LEARNING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634D6E-67FD-D1A1-C510-FEE728E45077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B66065-282B-5503-20A9-F858B3D7DC5A}"/>
              </a:ext>
            </a:extLst>
          </p:cNvPr>
          <p:cNvSpPr txBox="1"/>
          <p:nvPr/>
        </p:nvSpPr>
        <p:spPr>
          <a:xfrm>
            <a:off x="942974" y="2130594"/>
            <a:ext cx="1044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Machine learning is a branch of artificial intelligence (AI) and computer science which focuses on the use of data and algorithms </a:t>
            </a:r>
            <a:r>
              <a:rPr lang="en-US" sz="3600" b="1" dirty="0">
                <a:solidFill>
                  <a:srgbClr val="F446A1"/>
                </a:solidFill>
                <a:latin typeface="Graphik Medium" panose="020B0603030202060203" pitchFamily="34" charset="0"/>
              </a:rPr>
              <a:t>to imitate the way that humans learn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, gradually improving its accuracy.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0A661-E80C-6628-983F-FC84BCAD43FA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IBM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288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352800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645407"/>
            <a:ext cx="6854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wild JANE appeared!!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D17F2A2-7D91-4B64-B59B-7E2CD4FED590}"/>
              </a:ext>
            </a:extLst>
          </p:cNvPr>
          <p:cNvSpPr txBox="1"/>
          <p:nvPr/>
        </p:nvSpPr>
        <p:spPr>
          <a:xfrm>
            <a:off x="569911" y="5654931"/>
            <a:ext cx="6854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Opening COMPUTER…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4B3F9DE-0AC1-47D0-B925-B582194B8EF9}"/>
              </a:ext>
            </a:extLst>
          </p:cNvPr>
          <p:cNvSpPr txBox="1"/>
          <p:nvPr/>
        </p:nvSpPr>
        <p:spPr>
          <a:xfrm>
            <a:off x="593723" y="5664455"/>
            <a:ext cx="6854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 choose you TARZAN (COMPUTER)!!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EA0CCA8-8FEF-47C4-BE66-08D37127C09E}"/>
              </a:ext>
            </a:extLst>
          </p:cNvPr>
          <p:cNvSpPr txBox="1"/>
          <p:nvPr/>
        </p:nvSpPr>
        <p:spPr>
          <a:xfrm>
            <a:off x="531811" y="5616831"/>
            <a:ext cx="6854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91D00D3-9A20-40AE-B162-A0D89D75090D}"/>
              </a:ext>
            </a:extLst>
          </p:cNvPr>
          <p:cNvSpPr txBox="1"/>
          <p:nvPr/>
        </p:nvSpPr>
        <p:spPr>
          <a:xfrm>
            <a:off x="6470650" y="5569206"/>
            <a:ext cx="2544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ROCK.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5520555-0BD4-43CE-874B-9C727ADAA097}"/>
              </a:ext>
            </a:extLst>
          </p:cNvPr>
          <p:cNvSpPr txBox="1"/>
          <p:nvPr/>
        </p:nvSpPr>
        <p:spPr>
          <a:xfrm>
            <a:off x="6480174" y="6035931"/>
            <a:ext cx="3078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FLOWER.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5761467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E419FF8-F081-4574-8E05-07EFB2F9EB74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77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-0.30677 -1.11111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3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48148E-6 L 0.44102 -1.48148E-6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allAtOnce"/>
      <p:bldP spid="36" grpId="0" build="allAtOnce"/>
      <p:bldP spid="37" grpId="0" build="allAtOnce"/>
      <p:bldP spid="46" grpId="0"/>
      <p:bldP spid="47" grpId="0"/>
      <p:bldP spid="48" grpId="0"/>
      <p:bldP spid="4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645407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gives her a ROCK.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91D00D3-9A20-40AE-B162-A0D89D75090D}"/>
              </a:ext>
            </a:extLst>
          </p:cNvPr>
          <p:cNvSpPr txBox="1"/>
          <p:nvPr/>
        </p:nvSpPr>
        <p:spPr>
          <a:xfrm>
            <a:off x="6470650" y="5569206"/>
            <a:ext cx="2544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ROCK.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5520555-0BD4-43CE-874B-9C727ADAA097}"/>
              </a:ext>
            </a:extLst>
          </p:cNvPr>
          <p:cNvSpPr txBox="1"/>
          <p:nvPr/>
        </p:nvSpPr>
        <p:spPr>
          <a:xfrm>
            <a:off x="6480174" y="6035931"/>
            <a:ext cx="3078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FLOWER.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5761467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53427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doesn’t like that!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6C3175-7059-409A-BC01-04646D0BE5FD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08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7" grpId="0"/>
      <p:bldP spid="48" grpId="0"/>
      <p:bldP spid="49" grpId="0" animBg="1"/>
      <p:bldP spid="5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661449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gives her a FLOWER.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91D00D3-9A20-40AE-B162-A0D89D75090D}"/>
              </a:ext>
            </a:extLst>
          </p:cNvPr>
          <p:cNvSpPr txBox="1"/>
          <p:nvPr/>
        </p:nvSpPr>
        <p:spPr>
          <a:xfrm>
            <a:off x="6470650" y="5569206"/>
            <a:ext cx="2544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ROCK.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5520555-0BD4-43CE-874B-9C727ADAA097}"/>
              </a:ext>
            </a:extLst>
          </p:cNvPr>
          <p:cNvSpPr txBox="1"/>
          <p:nvPr/>
        </p:nvSpPr>
        <p:spPr>
          <a:xfrm>
            <a:off x="6480174" y="6035931"/>
            <a:ext cx="3078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FLOWER.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6226688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53428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likes it!!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FC502FE-08AC-4CB9-B465-DD334021A9D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FE13D6AE-9E77-4522-8C6A-8B6E45B21E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885" y="3096126"/>
            <a:ext cx="990599" cy="990599"/>
          </a:xfrm>
          <a:prstGeom prst="rect">
            <a:avLst/>
          </a:prstGeom>
        </p:spPr>
      </p:pic>
      <p:pic>
        <p:nvPicPr>
          <p:cNvPr id="46" name="Picture 45" descr="Shape&#10;&#10;Description automatically generated">
            <a:extLst>
              <a:ext uri="{FF2B5EF4-FFF2-40B4-BE49-F238E27FC236}">
                <a16:creationId xmlns:a16="http://schemas.microsoft.com/office/drawing/2014/main" id="{EA34E9FB-005F-47E7-ACDC-C510C6433B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885" y="3745831"/>
            <a:ext cx="990599" cy="99059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C7C42A2-36CB-4A8F-9192-0E1A7D43A044}"/>
              </a:ext>
            </a:extLst>
          </p:cNvPr>
          <p:cNvSpPr txBox="1"/>
          <p:nvPr/>
        </p:nvSpPr>
        <p:spPr>
          <a:xfrm>
            <a:off x="531811" y="5632874"/>
            <a:ext cx="6854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</p:spTree>
    <p:extLst>
      <p:ext uri="{BB962C8B-B14F-4D97-AF65-F5344CB8AC3E}">
        <p14:creationId xmlns:p14="http://schemas.microsoft.com/office/powerpoint/2010/main" val="300594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7" grpId="0"/>
      <p:bldP spid="48" grpId="0"/>
      <p:bldP spid="49" grpId="0" animBg="1"/>
      <p:bldP spid="49" grpId="1" animBg="1"/>
      <p:bldP spid="50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430173-5C21-3B92-7BDA-8A3681FDA6C8}"/>
              </a:ext>
            </a:extLst>
          </p:cNvPr>
          <p:cNvSpPr/>
          <p:nvPr/>
        </p:nvSpPr>
        <p:spPr>
          <a:xfrm>
            <a:off x="0" y="485775"/>
            <a:ext cx="8039100" cy="13144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F81FE-4E91-3C23-B1A7-F03C2460F28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E4F1-0410-0688-8D20-EAF8CC2FCEDF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DF5BB6"/>
                </a:solidFill>
                <a:latin typeface="Graphik Bold" panose="020B0803030202060203" pitchFamily="34" charset="0"/>
              </a:rPr>
              <a:t>DATA SCIENCE TERMINOLOGIES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PH" sz="3600" b="1" dirty="0">
                <a:solidFill>
                  <a:schemeClr val="bg2">
                    <a:lumMod val="50000"/>
                  </a:schemeClr>
                </a:solidFill>
                <a:latin typeface="Graphik Bold" panose="020B0803030202060203" pitchFamily="34" charset="0"/>
              </a:rPr>
              <a:t>MACHINE LEARNING AND ITS 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PH" sz="3600" b="1" dirty="0">
                <a:solidFill>
                  <a:schemeClr val="bg2">
                    <a:lumMod val="50000"/>
                  </a:schemeClr>
                </a:solidFill>
                <a:latin typeface="Graphik Bold" panose="020B0803030202060203" pitchFamily="34" charset="0"/>
              </a:rPr>
              <a:t>SUPERVISED VS UNSUPERVISED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CCE67F-D9AD-096F-9FCA-EF4947676E9F}"/>
              </a:ext>
            </a:extLst>
          </p:cNvPr>
          <p:cNvSpPr txBox="1"/>
          <p:nvPr/>
        </p:nvSpPr>
        <p:spPr>
          <a:xfrm>
            <a:off x="914401" y="716429"/>
            <a:ext cx="7105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SESSION 1 OUTLINE</a:t>
            </a:r>
            <a:endParaRPr lang="en-PH" sz="48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522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597281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catches a SNAKE for JANE.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91D00D3-9A20-40AE-B162-A0D89D75090D}"/>
              </a:ext>
            </a:extLst>
          </p:cNvPr>
          <p:cNvSpPr txBox="1"/>
          <p:nvPr/>
        </p:nvSpPr>
        <p:spPr>
          <a:xfrm>
            <a:off x="6470649" y="5569206"/>
            <a:ext cx="4919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Catch a SNAKE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5520555-0BD4-43CE-874B-9C727ADAA097}"/>
              </a:ext>
            </a:extLst>
          </p:cNvPr>
          <p:cNvSpPr txBox="1"/>
          <p:nvPr/>
        </p:nvSpPr>
        <p:spPr>
          <a:xfrm>
            <a:off x="6480174" y="6035931"/>
            <a:ext cx="4348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CUTE RABBIT.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5761467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21342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doesn’t like that!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6C3175-7059-409A-BC01-04646D0BE5FD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EA4E92-9407-479E-9211-924BBA8F0FF6}"/>
              </a:ext>
            </a:extLst>
          </p:cNvPr>
          <p:cNvSpPr txBox="1"/>
          <p:nvPr/>
        </p:nvSpPr>
        <p:spPr>
          <a:xfrm>
            <a:off x="531811" y="5616831"/>
            <a:ext cx="4665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</p:spTree>
    <p:extLst>
      <p:ext uri="{BB962C8B-B14F-4D97-AF65-F5344CB8AC3E}">
        <p14:creationId xmlns:p14="http://schemas.microsoft.com/office/powerpoint/2010/main" val="249421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7" grpId="0"/>
      <p:bldP spid="48" grpId="0"/>
      <p:bldP spid="49" grpId="0" animBg="1"/>
      <p:bldP spid="49" grpId="1" animBg="1"/>
      <p:bldP spid="50" grpId="0"/>
      <p:bldP spid="4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597280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gives her a CUTE RABBIT.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6226688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05301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likes it!!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FC502FE-08AC-4CB9-B465-DD334021A9D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FE13D6AE-9E77-4522-8C6A-8B6E45B21E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885" y="3096126"/>
            <a:ext cx="990599" cy="990599"/>
          </a:xfrm>
          <a:prstGeom prst="rect">
            <a:avLst/>
          </a:prstGeom>
        </p:spPr>
      </p:pic>
      <p:pic>
        <p:nvPicPr>
          <p:cNvPr id="46" name="Picture 45" descr="Shape&#10;&#10;Description automatically generated">
            <a:extLst>
              <a:ext uri="{FF2B5EF4-FFF2-40B4-BE49-F238E27FC236}">
                <a16:creationId xmlns:a16="http://schemas.microsoft.com/office/drawing/2014/main" id="{EA34E9FB-005F-47E7-ACDC-C510C6433B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885" y="3745831"/>
            <a:ext cx="990599" cy="99059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C7C42A2-36CB-4A8F-9192-0E1A7D43A044}"/>
              </a:ext>
            </a:extLst>
          </p:cNvPr>
          <p:cNvSpPr txBox="1"/>
          <p:nvPr/>
        </p:nvSpPr>
        <p:spPr>
          <a:xfrm>
            <a:off x="531811" y="5584747"/>
            <a:ext cx="6854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FA4D243-0AAC-4E2D-A6C2-412BCDED2CBF}"/>
              </a:ext>
            </a:extLst>
          </p:cNvPr>
          <p:cNvSpPr txBox="1"/>
          <p:nvPr/>
        </p:nvSpPr>
        <p:spPr>
          <a:xfrm>
            <a:off x="6470649" y="5569206"/>
            <a:ext cx="4919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Catch a SNAKE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5D3F4CD-F81F-459A-A171-76FDA78808BB}"/>
              </a:ext>
            </a:extLst>
          </p:cNvPr>
          <p:cNvSpPr txBox="1"/>
          <p:nvPr/>
        </p:nvSpPr>
        <p:spPr>
          <a:xfrm>
            <a:off x="6480174" y="6035931"/>
            <a:ext cx="4348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Give a CUTE RABBIT.</a:t>
            </a:r>
          </a:p>
        </p:txBody>
      </p:sp>
    </p:spTree>
    <p:extLst>
      <p:ext uri="{BB962C8B-B14F-4D97-AF65-F5344CB8AC3E}">
        <p14:creationId xmlns:p14="http://schemas.microsoft.com/office/powerpoint/2010/main" val="2960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9" grpId="0" animBg="1"/>
      <p:bldP spid="49" grpId="1" animBg="1"/>
      <p:bldP spid="50" grpId="0"/>
      <p:bldP spid="51" grpId="0"/>
      <p:bldP spid="52" grpId="0"/>
      <p:bldP spid="5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629365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yells at JANE.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91D00D3-9A20-40AE-B162-A0D89D75090D}"/>
              </a:ext>
            </a:extLst>
          </p:cNvPr>
          <p:cNvSpPr txBox="1"/>
          <p:nvPr/>
        </p:nvSpPr>
        <p:spPr>
          <a:xfrm>
            <a:off x="6470649" y="5569206"/>
            <a:ext cx="4919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YELLS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5520555-0BD4-43CE-874B-9C727ADAA097}"/>
              </a:ext>
            </a:extLst>
          </p:cNvPr>
          <p:cNvSpPr txBox="1"/>
          <p:nvPr/>
        </p:nvSpPr>
        <p:spPr>
          <a:xfrm>
            <a:off x="6480174" y="6035931"/>
            <a:ext cx="4348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SMILE</a:t>
            </a: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5761467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21343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doesn’t like that!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6C3175-7059-409A-BC01-04646D0BE5FD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EA4E92-9407-479E-9211-924BBA8F0FF6}"/>
              </a:ext>
            </a:extLst>
          </p:cNvPr>
          <p:cNvSpPr txBox="1"/>
          <p:nvPr/>
        </p:nvSpPr>
        <p:spPr>
          <a:xfrm>
            <a:off x="531811" y="5616832"/>
            <a:ext cx="46658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</p:spTree>
    <p:extLst>
      <p:ext uri="{BB962C8B-B14F-4D97-AF65-F5344CB8AC3E}">
        <p14:creationId xmlns:p14="http://schemas.microsoft.com/office/powerpoint/2010/main" val="413790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7" grpId="0"/>
      <p:bldP spid="48" grpId="0"/>
      <p:bldP spid="49" grpId="0" animBg="1"/>
      <p:bldP spid="49" grpId="1" animBg="1"/>
      <p:bldP spid="50" grpId="0"/>
      <p:bldP spid="4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9F7BE4-C107-4538-92B8-D7C7761499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A54B0FF1-9C46-4A8A-97FE-9265804D809D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" name="Picture 5" descr="A picture containing water, boat, nature, green&#10;&#10;Description automatically generated">
            <a:extLst>
              <a:ext uri="{FF2B5EF4-FFF2-40B4-BE49-F238E27FC236}">
                <a16:creationId xmlns:a16="http://schemas.microsoft.com/office/drawing/2014/main" id="{3ECBC178-9659-4026-B131-395A0A3E2A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650258"/>
            <a:ext cx="12191980" cy="63314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8DE95F0-9641-4FDA-B975-DE7D45CED091}"/>
              </a:ext>
            </a:extLst>
          </p:cNvPr>
          <p:cNvGrpSpPr/>
          <p:nvPr/>
        </p:nvGrpSpPr>
        <p:grpSpPr>
          <a:xfrm>
            <a:off x="1244600" y="901700"/>
            <a:ext cx="4508500" cy="1625600"/>
            <a:chOff x="1244600" y="901700"/>
            <a:chExt cx="4508500" cy="1625600"/>
          </a:xfrm>
        </p:grpSpPr>
        <p:sp>
          <p:nvSpPr>
            <p:cNvPr id="8" name="Rectangle: Diagonal Corners Snipped 7">
              <a:extLst>
                <a:ext uri="{FF2B5EF4-FFF2-40B4-BE49-F238E27FC236}">
                  <a16:creationId xmlns:a16="http://schemas.microsoft.com/office/drawing/2014/main" id="{D8A3F706-7924-495E-98F9-8B3D13793714}"/>
                </a:ext>
              </a:extLst>
            </p:cNvPr>
            <p:cNvSpPr/>
            <p:nvPr/>
          </p:nvSpPr>
          <p:spPr>
            <a:xfrm>
              <a:off x="1435100" y="1955800"/>
              <a:ext cx="4318000" cy="571500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rgbClr val="4757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5F9AF8C-59A6-4E94-8B03-F195F87F6FEA}"/>
                </a:ext>
              </a:extLst>
            </p:cNvPr>
            <p:cNvGrpSpPr/>
            <p:nvPr/>
          </p:nvGrpSpPr>
          <p:grpSpPr>
            <a:xfrm>
              <a:off x="1244600" y="901700"/>
              <a:ext cx="4203700" cy="1333500"/>
              <a:chOff x="1244600" y="901700"/>
              <a:chExt cx="4203700" cy="133350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3755212-E3F1-49C9-820B-0E23C50E4F87}"/>
                  </a:ext>
                </a:extLst>
              </p:cNvPr>
              <p:cNvSpPr/>
              <p:nvPr/>
            </p:nvSpPr>
            <p:spPr>
              <a:xfrm>
                <a:off x="1244600" y="901700"/>
                <a:ext cx="4203700" cy="1333500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3772153-9B03-4CAD-AD86-E608A7BF1105}"/>
                  </a:ext>
                </a:extLst>
              </p:cNvPr>
              <p:cNvGrpSpPr/>
              <p:nvPr/>
            </p:nvGrpSpPr>
            <p:grpSpPr>
              <a:xfrm>
                <a:off x="1430609" y="1041400"/>
                <a:ext cx="3789091" cy="937860"/>
                <a:chOff x="1430609" y="1041400"/>
                <a:chExt cx="3789091" cy="937860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0F7D92C-70A4-41FF-8A20-A97BF4BE4EE1}"/>
                    </a:ext>
                  </a:extLst>
                </p:cNvPr>
                <p:cNvGrpSpPr/>
                <p:nvPr/>
              </p:nvGrpSpPr>
              <p:grpSpPr>
                <a:xfrm>
                  <a:off x="1976634" y="1600200"/>
                  <a:ext cx="3243066" cy="304800"/>
                  <a:chOff x="1976634" y="1600200"/>
                  <a:chExt cx="3243066" cy="304800"/>
                </a:xfrm>
              </p:grpSpPr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46D92E0E-9A91-4261-AD94-4454970BC0B9}"/>
                      </a:ext>
                    </a:extLst>
                  </p:cNvPr>
                  <p:cNvSpPr/>
                  <p:nvPr/>
                </p:nvSpPr>
                <p:spPr>
                  <a:xfrm>
                    <a:off x="1976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68E36CB-8A8E-4577-BDFC-DDFABA11294A}"/>
                      </a:ext>
                    </a:extLst>
                  </p:cNvPr>
                  <p:cNvSpPr/>
                  <p:nvPr/>
                </p:nvSpPr>
                <p:spPr>
                  <a:xfrm>
                    <a:off x="2484634" y="1600200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5C41079-E3ED-4866-A882-9FAE9E8EB343}"/>
                    </a:ext>
                  </a:extLst>
                </p:cNvPr>
                <p:cNvSpPr txBox="1"/>
                <p:nvPr/>
              </p:nvSpPr>
              <p:spPr>
                <a:xfrm>
                  <a:off x="1430609" y="1081052"/>
                  <a:ext cx="213809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JANE</a:t>
                  </a:r>
                  <a:endParaRPr lang="en-PH" sz="2800" b="1" dirty="0">
                    <a:solidFill>
                      <a:srgbClr val="FF0000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DC7CCB5-FA69-452C-822E-7953AA920AAF}"/>
                    </a:ext>
                  </a:extLst>
                </p:cNvPr>
                <p:cNvSpPr txBox="1"/>
                <p:nvPr/>
              </p:nvSpPr>
              <p:spPr>
                <a:xfrm>
                  <a:off x="1951309" y="1517595"/>
                  <a:ext cx="65219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rPr>
                    <a:t>HP</a:t>
                  </a:r>
                  <a:endParaRPr lang="en-PH" sz="2400" b="1" dirty="0">
                    <a:solidFill>
                      <a:schemeClr val="accent4"/>
                    </a:solidFill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  <a:latin typeface="Segoe UI Black" panose="020B0A02040204020203" pitchFamily="34" charset="0"/>
                    <a:ea typeface="Segoe UI Black" panose="020B0A02040204020203" pitchFamily="34" charset="0"/>
                    <a:cs typeface="Segoe UI Historic" panose="020B0502040204020203" pitchFamily="34" charset="0"/>
                  </a:endParaRP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BD034DAC-2F0C-49A4-84EF-48E976D49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63800" y="1041400"/>
                  <a:ext cx="444500" cy="4445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040C44D5-9278-4A8F-9336-05DCF10A53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21305" y="3313636"/>
            <a:ext cx="3352800" cy="280776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02D455D-BF38-4A19-917B-46841187376B}"/>
              </a:ext>
            </a:extLst>
          </p:cNvPr>
          <p:cNvGrpSpPr/>
          <p:nvPr/>
        </p:nvGrpSpPr>
        <p:grpSpPr>
          <a:xfrm>
            <a:off x="93660" y="5335588"/>
            <a:ext cx="12026900" cy="1536700"/>
            <a:chOff x="656253" y="4936827"/>
            <a:chExt cx="11030922" cy="1844973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72D56EB-8F2F-4331-92D0-EEE1BD568339}"/>
                </a:ext>
              </a:extLst>
            </p:cNvPr>
            <p:cNvSpPr/>
            <p:nvPr/>
          </p:nvSpPr>
          <p:spPr>
            <a:xfrm>
              <a:off x="656253" y="4936827"/>
              <a:ext cx="11030922" cy="184497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C86C6EF-A189-4D4C-A317-B6F16B8839A0}"/>
                </a:ext>
              </a:extLst>
            </p:cNvPr>
            <p:cNvSpPr/>
            <p:nvPr/>
          </p:nvSpPr>
          <p:spPr>
            <a:xfrm>
              <a:off x="877569" y="5196037"/>
              <a:ext cx="10590530" cy="138876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BEB6B8A2-F6C7-4F87-BAA9-75616FC9ED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91" y="812800"/>
            <a:ext cx="1413030" cy="29845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E4DE635-01A2-42AA-BFA2-0E66EEEE4ACF}"/>
              </a:ext>
            </a:extLst>
          </p:cNvPr>
          <p:cNvSpPr txBox="1"/>
          <p:nvPr/>
        </p:nvSpPr>
        <p:spPr>
          <a:xfrm>
            <a:off x="574674" y="5661447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(COMPUTER) smiles at JANE.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E0468C-7C1B-4906-A522-8A8950E23C35}"/>
              </a:ext>
            </a:extLst>
          </p:cNvPr>
          <p:cNvGrpSpPr/>
          <p:nvPr/>
        </p:nvGrpSpPr>
        <p:grpSpPr>
          <a:xfrm>
            <a:off x="6324600" y="3606800"/>
            <a:ext cx="4470400" cy="1600200"/>
            <a:chOff x="6324600" y="3606800"/>
            <a:chExt cx="4470400" cy="16002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D6FBBB-CDAE-4892-8999-4D45DEF0D9E2}"/>
                </a:ext>
              </a:extLst>
            </p:cNvPr>
            <p:cNvGrpSpPr/>
            <p:nvPr/>
          </p:nvGrpSpPr>
          <p:grpSpPr>
            <a:xfrm>
              <a:off x="6324600" y="3606800"/>
              <a:ext cx="4470400" cy="1600200"/>
              <a:chOff x="6324600" y="3606800"/>
              <a:chExt cx="4470400" cy="1600200"/>
            </a:xfrm>
          </p:grpSpPr>
          <p:sp>
            <p:nvSpPr>
              <p:cNvPr id="21" name="Rectangle: Diagonal Corners Snipped 20">
                <a:extLst>
                  <a:ext uri="{FF2B5EF4-FFF2-40B4-BE49-F238E27FC236}">
                    <a16:creationId xmlns:a16="http://schemas.microsoft.com/office/drawing/2014/main" id="{9290F955-77C8-4E47-BF62-6BA821A51A62}"/>
                  </a:ext>
                </a:extLst>
              </p:cNvPr>
              <p:cNvSpPr/>
              <p:nvPr/>
            </p:nvSpPr>
            <p:spPr>
              <a:xfrm flipH="1">
                <a:off x="6324600" y="4635500"/>
                <a:ext cx="4343400" cy="571500"/>
              </a:xfrm>
              <a:prstGeom prst="snip2DiagRect">
                <a:avLst>
                  <a:gd name="adj1" fmla="val 0"/>
                  <a:gd name="adj2" fmla="val 50000"/>
                </a:avLst>
              </a:prstGeom>
              <a:solidFill>
                <a:srgbClr val="4757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H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4F7A496-5598-4967-895D-5E2BBB665970}"/>
                  </a:ext>
                </a:extLst>
              </p:cNvPr>
              <p:cNvGrpSpPr/>
              <p:nvPr/>
            </p:nvGrpSpPr>
            <p:grpSpPr>
              <a:xfrm>
                <a:off x="6591300" y="3606800"/>
                <a:ext cx="4203700" cy="1333500"/>
                <a:chOff x="6591300" y="3606800"/>
                <a:chExt cx="4203700" cy="1333500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EAADB868-0F35-4E45-B432-8A08E5025B1F}"/>
                    </a:ext>
                  </a:extLst>
                </p:cNvPr>
                <p:cNvSpPr/>
                <p:nvPr/>
              </p:nvSpPr>
              <p:spPr>
                <a:xfrm>
                  <a:off x="6591300" y="3606800"/>
                  <a:ext cx="4203700" cy="1333500"/>
                </a:xfrm>
                <a:prstGeom prst="round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762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E30C8162-B63C-4EAD-9A16-727B314A9555}"/>
                    </a:ext>
                  </a:extLst>
                </p:cNvPr>
                <p:cNvGrpSpPr/>
                <p:nvPr/>
              </p:nvGrpSpPr>
              <p:grpSpPr>
                <a:xfrm>
                  <a:off x="7224407" y="4338052"/>
                  <a:ext cx="3291193" cy="304801"/>
                  <a:chOff x="7224407" y="4338052"/>
                  <a:chExt cx="3291193" cy="304801"/>
                </a:xfrm>
              </p:grpSpPr>
              <p:sp>
                <p:nvSpPr>
                  <p:cNvPr id="28" name="Rectangle: Rounded Corners 27">
                    <a:extLst>
                      <a:ext uri="{FF2B5EF4-FFF2-40B4-BE49-F238E27FC236}">
                        <a16:creationId xmlns:a16="http://schemas.microsoft.com/office/drawing/2014/main" id="{BCD60769-327C-4295-AB05-D6E04F8EB361}"/>
                      </a:ext>
                    </a:extLst>
                  </p:cNvPr>
                  <p:cNvSpPr/>
                  <p:nvPr/>
                </p:nvSpPr>
                <p:spPr>
                  <a:xfrm>
                    <a:off x="7224407" y="4338053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2">
                      <a:lumMod val="25000"/>
                    </a:schemeClr>
                  </a:soli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F6ADC6A6-7188-4505-A35B-3DC4CB0433AD}"/>
                      </a:ext>
                    </a:extLst>
                  </p:cNvPr>
                  <p:cNvSpPr/>
                  <p:nvPr/>
                </p:nvSpPr>
                <p:spPr>
                  <a:xfrm>
                    <a:off x="7780534" y="4338052"/>
                    <a:ext cx="2735066" cy="304800"/>
                  </a:xfrm>
                  <a:prstGeom prst="roundRect">
                    <a:avLst>
                      <a:gd name="adj" fmla="val 50000"/>
                    </a:avLst>
                  </a:prstGeom>
                  <a:gradFill flip="none" rotWithShape="1">
                    <a:gsLst>
                      <a:gs pos="70000">
                        <a:schemeClr val="accent1">
                          <a:lumMod val="5000"/>
                          <a:lumOff val="95000"/>
                        </a:schemeClr>
                      </a:gs>
                      <a:gs pos="69000">
                        <a:schemeClr val="accent6">
                          <a:lumMod val="75000"/>
                        </a:schemeClr>
                      </a:gs>
                    </a:gsLst>
                    <a:lin ang="0" scaled="1"/>
                    <a:tileRect/>
                  </a:gradFill>
                  <a:ln w="38100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PH"/>
                  </a:p>
                </p:txBody>
              </p:sp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E12C4F8D-D30C-4D0C-AF03-14FD70850110}"/>
                    </a:ext>
                  </a:extLst>
                </p:cNvPr>
                <p:cNvGrpSpPr/>
                <p:nvPr/>
              </p:nvGrpSpPr>
              <p:grpSpPr>
                <a:xfrm>
                  <a:off x="6726509" y="3818904"/>
                  <a:ext cx="2138092" cy="902677"/>
                  <a:chOff x="6726509" y="3818904"/>
                  <a:chExt cx="2138092" cy="902677"/>
                </a:xfrm>
              </p:grpSpPr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674A26DE-5C5E-4E24-9F6D-D75B171F3FEF}"/>
                      </a:ext>
                    </a:extLst>
                  </p:cNvPr>
                  <p:cNvSpPr txBox="1"/>
                  <p:nvPr/>
                </p:nvSpPr>
                <p:spPr>
                  <a:xfrm>
                    <a:off x="6726509" y="3818904"/>
                    <a:ext cx="213809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TARZAN</a:t>
                    </a:r>
                    <a:endParaRPr lang="en-PH" sz="2800" b="1" dirty="0">
                      <a:solidFill>
                        <a:srgbClr val="FF0000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AE1CD2B-917D-4FB4-9EAC-B51C847C222A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684" y="4259916"/>
                    <a:ext cx="652191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b="1" dirty="0">
                        <a:solidFill>
                          <a:schemeClr val="accent4"/>
                        </a:solidFill>
                        <a:effectLst>
                          <a:outerShdw blurRad="50800" dist="38100" dir="8100000" algn="tr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Segoe UI Black" panose="020B0A02040204020203" pitchFamily="34" charset="0"/>
                        <a:ea typeface="Segoe UI Black" panose="020B0A02040204020203" pitchFamily="34" charset="0"/>
                        <a:cs typeface="Segoe UI Historic" panose="020B0502040204020203" pitchFamily="34" charset="0"/>
                      </a:rPr>
                      <a:t>HP</a:t>
                    </a:r>
                    <a:endParaRPr lang="en-PH" sz="2400" b="1" dirty="0">
                      <a:solidFill>
                        <a:schemeClr val="accent4"/>
                      </a:solidFill>
                      <a:effectLst>
                        <a:outerShdw blurRad="50800" dist="38100" dir="8100000" algn="tr" rotWithShape="0">
                          <a:prstClr val="black">
                            <a:alpha val="40000"/>
                          </a:prstClr>
                        </a:outerShdw>
                      </a:effectLst>
                      <a:latin typeface="Segoe UI Black" panose="020B0A02040204020203" pitchFamily="34" charset="0"/>
                      <a:ea typeface="Segoe UI Black" panose="020B0A02040204020203" pitchFamily="34" charset="0"/>
                      <a:cs typeface="Segoe UI Historic" panose="020B0502040204020203" pitchFamily="34" charset="0"/>
                    </a:endParaRPr>
                  </a:p>
                </p:txBody>
              </p:sp>
            </p:grpSp>
          </p:grpSp>
        </p:grpSp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1AF7C92B-3738-47E4-BA91-F9F41169CE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3113" y="3792516"/>
              <a:ext cx="407987" cy="409596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5D21D85-35D5-4961-B7CD-5B5C93024FCB}"/>
              </a:ext>
            </a:extLst>
          </p:cNvPr>
          <p:cNvGrpSpPr/>
          <p:nvPr/>
        </p:nvGrpSpPr>
        <p:grpSpPr>
          <a:xfrm>
            <a:off x="5929312" y="5321300"/>
            <a:ext cx="6262687" cy="1536700"/>
            <a:chOff x="5929312" y="5321300"/>
            <a:chExt cx="6262687" cy="153670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0991962F-BC91-4F43-8997-97468181E73F}"/>
                </a:ext>
              </a:extLst>
            </p:cNvPr>
            <p:cNvSpPr/>
            <p:nvPr/>
          </p:nvSpPr>
          <p:spPr>
            <a:xfrm>
              <a:off x="5929312" y="5321300"/>
              <a:ext cx="6262687" cy="15367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18D274B-1340-4443-A388-2B4D4B8FDE2D}"/>
                </a:ext>
              </a:extLst>
            </p:cNvPr>
            <p:cNvSpPr/>
            <p:nvPr/>
          </p:nvSpPr>
          <p:spPr>
            <a:xfrm>
              <a:off x="6115051" y="5500688"/>
              <a:ext cx="5886450" cy="120275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2800" dirty="0"/>
            </a:p>
          </p:txBody>
        </p:sp>
      </p:grp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978A451-6D24-4604-A0E1-E048BEE9825E}"/>
              </a:ext>
            </a:extLst>
          </p:cNvPr>
          <p:cNvSpPr/>
          <p:nvPr/>
        </p:nvSpPr>
        <p:spPr>
          <a:xfrm rot="5400000" flipH="1">
            <a:off x="6206740" y="6226688"/>
            <a:ext cx="323952" cy="223194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CBB2EA-CE57-4001-99F5-1BD95823F89C}"/>
              </a:ext>
            </a:extLst>
          </p:cNvPr>
          <p:cNvSpPr txBox="1"/>
          <p:nvPr/>
        </p:nvSpPr>
        <p:spPr>
          <a:xfrm>
            <a:off x="630820" y="5685512"/>
            <a:ext cx="9483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 likes it!!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FC502FE-08AC-4CB9-B465-DD334021A9D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FE13D6AE-9E77-4522-8C6A-8B6E45B21E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885" y="3096126"/>
            <a:ext cx="990599" cy="990599"/>
          </a:xfrm>
          <a:prstGeom prst="rect">
            <a:avLst/>
          </a:prstGeom>
        </p:spPr>
      </p:pic>
      <p:pic>
        <p:nvPicPr>
          <p:cNvPr id="46" name="Picture 45" descr="Shape&#10;&#10;Description automatically generated">
            <a:extLst>
              <a:ext uri="{FF2B5EF4-FFF2-40B4-BE49-F238E27FC236}">
                <a16:creationId xmlns:a16="http://schemas.microsoft.com/office/drawing/2014/main" id="{EA34E9FB-005F-47E7-ACDC-C510C6433B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885" y="3745831"/>
            <a:ext cx="990599" cy="99059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8C7C42A2-36CB-4A8F-9192-0E1A7D43A044}"/>
              </a:ext>
            </a:extLst>
          </p:cNvPr>
          <p:cNvSpPr txBox="1"/>
          <p:nvPr/>
        </p:nvSpPr>
        <p:spPr>
          <a:xfrm>
            <a:off x="531811" y="5632873"/>
            <a:ext cx="6854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What will</a:t>
            </a:r>
          </a:p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do?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7D51BE1-0908-4E79-85C6-FFAA930B7CF4}"/>
              </a:ext>
            </a:extLst>
          </p:cNvPr>
          <p:cNvSpPr txBox="1"/>
          <p:nvPr/>
        </p:nvSpPr>
        <p:spPr>
          <a:xfrm>
            <a:off x="6470649" y="5569206"/>
            <a:ext cx="4919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YELLS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E674DB-DAFC-4A32-9B11-DEA286E06E7F}"/>
              </a:ext>
            </a:extLst>
          </p:cNvPr>
          <p:cNvSpPr txBox="1"/>
          <p:nvPr/>
        </p:nvSpPr>
        <p:spPr>
          <a:xfrm>
            <a:off x="6480174" y="6035931"/>
            <a:ext cx="4348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SMILE</a:t>
            </a:r>
          </a:p>
        </p:txBody>
      </p:sp>
    </p:spTree>
    <p:extLst>
      <p:ext uri="{BB962C8B-B14F-4D97-AF65-F5344CB8AC3E}">
        <p14:creationId xmlns:p14="http://schemas.microsoft.com/office/powerpoint/2010/main" val="195907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49" grpId="0" animBg="1"/>
      <p:bldP spid="49" grpId="1" animBg="1"/>
      <p:bldP spid="50" grpId="0"/>
      <p:bldP spid="51" grpId="0"/>
      <p:bldP spid="47" grpId="0"/>
      <p:bldP spid="4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D802FAC-EE7C-4013-B264-578CC8A55C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657726"/>
            <a:ext cx="12191980" cy="6200274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C368BE-65E1-4D77-BA95-CC15E1EE69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303"/>
          <a:stretch/>
        </p:blipFill>
        <p:spPr>
          <a:xfrm>
            <a:off x="0" y="0"/>
            <a:ext cx="12192000" cy="665018"/>
          </a:xfrm>
          <a:prstGeom prst="rect">
            <a:avLst/>
          </a:prstGeom>
        </p:spPr>
      </p:pic>
      <p:sp>
        <p:nvSpPr>
          <p:cNvPr id="5" name="Rectangle 4">
            <a:hlinkClick r:id="" action="ppaction://noaction"/>
            <a:extLst>
              <a:ext uri="{FF2B5EF4-FFF2-40B4-BE49-F238E27FC236}">
                <a16:creationId xmlns:a16="http://schemas.microsoft.com/office/drawing/2014/main" id="{C9AE3BD8-8C05-42F5-A323-18A98E340A9A}"/>
              </a:ext>
            </a:extLst>
          </p:cNvPr>
          <p:cNvSpPr/>
          <p:nvPr/>
        </p:nvSpPr>
        <p:spPr>
          <a:xfrm>
            <a:off x="2909455" y="0"/>
            <a:ext cx="1710046" cy="653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2B62F4-D742-4976-A72B-1AEB1C914A2D}"/>
              </a:ext>
            </a:extLst>
          </p:cNvPr>
          <p:cNvSpPr txBox="1"/>
          <p:nvPr/>
        </p:nvSpPr>
        <p:spPr>
          <a:xfrm>
            <a:off x="660149" y="2488620"/>
            <a:ext cx="6854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TARZAN learns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how to win</a:t>
            </a:r>
          </a:p>
          <a:p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JANE’s heart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B1A574-D4BA-4A33-8A6F-47D29EE978DB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bg1"/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35841"/>
      </p:ext>
    </p:extLst>
  </p:cSld>
  <p:clrMapOvr>
    <a:masterClrMapping/>
  </p:clrMapOvr>
  <p:transition spd="slow">
    <p:randomBar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34742F-4107-F2C9-BC98-C2AE0EEE8B54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73E05-8BCF-1410-3073-443FA7479763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DEEP LEARNING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81A265-91A7-1B7A-46B7-1A9A57AFC6DE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0848C-DDE7-EFCF-D163-CDC923CC0429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Deep Learning is a subfield of machine learning concerned with algorithms inspired by the structure and function of the brain called artificial neural networks.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5E64C-A1DD-7035-D6A2-00DE688B5C3B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machinelearningmastery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244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34742F-4107-F2C9-BC98-C2AE0EEE8B54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73E05-8BCF-1410-3073-443FA7479763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DEEP LEARNING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81A265-91A7-1B7A-46B7-1A9A57AFC6DE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0848C-DDE7-EFCF-D163-CDC923CC0429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Deep Learning is a subfield of machine learning concerned with algorithms inspired by the </a:t>
            </a:r>
            <a:r>
              <a:rPr lang="en-US" sz="3600" b="1" dirty="0">
                <a:solidFill>
                  <a:srgbClr val="F446A1"/>
                </a:solidFill>
                <a:latin typeface="Graphik Medium" panose="020B0603030202060203" pitchFamily="34" charset="0"/>
              </a:rPr>
              <a:t>structure and function of the brain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called artificial neural networks.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5E64C-A1DD-7035-D6A2-00DE688B5C3B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machinelearningmastery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7678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34742F-4107-F2C9-BC98-C2AE0EEE8B54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73E05-8BCF-1410-3073-443FA7479763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NEURAL NETWORKS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81A265-91A7-1B7A-46B7-1A9A57AFC6DE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13314" name="Picture 2" descr="Neuron - Wikipedia">
            <a:extLst>
              <a:ext uri="{FF2B5EF4-FFF2-40B4-BE49-F238E27FC236}">
                <a16:creationId xmlns:a16="http://schemas.microsoft.com/office/drawing/2014/main" id="{0839D4B8-F1E3-A293-EBE6-137D49D31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765" y="1810512"/>
            <a:ext cx="6596972" cy="425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15619A-2795-512B-4841-BE03390D91C7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“neuron”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5042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What is an Artificial Neural Networks? | Bernard Marr">
            <a:extLst>
              <a:ext uri="{FF2B5EF4-FFF2-40B4-BE49-F238E27FC236}">
                <a16:creationId xmlns:a16="http://schemas.microsoft.com/office/drawing/2014/main" id="{821A6BCE-C345-7B99-FAEB-A69E92EAF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923" y="1755829"/>
            <a:ext cx="6484155" cy="4324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7876AA8-1286-4CBD-9ED8-350E3DE57C32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E2CD7E-BB32-9EE8-375C-E954B49D34ED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– NEURAL NETWORKS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2C03C-644A-980D-31EC-FD996FAF4615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CE90C-55BA-C20E-547B-E979582E665D}"/>
              </a:ext>
            </a:extLst>
          </p:cNvPr>
          <p:cNvSpPr txBox="1"/>
          <p:nvPr/>
        </p:nvSpPr>
        <p:spPr>
          <a:xfrm>
            <a:off x="5800724" y="643627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“neural network”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1857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B0E17D-38DB-B5F6-5BC9-418E35A9E762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EA76FD-B55F-86D9-55DB-F85AD0B0227E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VS ARTIFICIAL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AE635-752A-C629-66FF-6EE0AC02DA0B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E097E0-C2D1-8709-A578-4BEF9D6C3564}"/>
              </a:ext>
            </a:extLst>
          </p:cNvPr>
          <p:cNvSpPr txBox="1"/>
          <p:nvPr/>
        </p:nvSpPr>
        <p:spPr>
          <a:xfrm>
            <a:off x="5800724" y="643627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britannica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06913A-126F-788C-4C0F-BE0903B9460C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Artificial intelligence (AI), the ability of a digital computer or computer-controlled robot to perform tasks commonly associated with intelligent beings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868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F17964-C5B8-4C6C-A913-EBBEBC0D8AA3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B56ED-2FE3-4960-A3C7-DB81E937A751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REPORTS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32845D-4F44-46DC-8F01-DC6CF70976C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594383-EED8-0B0E-19C0-EEA7FA46C8ED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The system reporting tool gives you the ability take periodic full, or partial, snapshots of the system, and save them for future reference. 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D37FAF-AA12-5D52-CE7B-63CCB26AD24C}"/>
              </a:ext>
            </a:extLst>
          </p:cNvPr>
          <p:cNvSpPr txBox="1"/>
          <p:nvPr/>
        </p:nvSpPr>
        <p:spPr>
          <a:xfrm>
            <a:off x="5800724" y="642636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docs.magneto.com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8386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C07B29-74F0-0374-F62A-FA06FF2EDBA1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0487E-5131-C840-A02A-B69BA68564C6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VS ARTIFICIAL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A0354-8FBE-F0A6-B9FC-145A50D4A7BF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Artificial intelligence (AI), the ability of a </a:t>
            </a:r>
            <a:r>
              <a:rPr lang="en-US" sz="3600" b="1" dirty="0">
                <a:solidFill>
                  <a:srgbClr val="F446A1"/>
                </a:solidFill>
                <a:latin typeface="Graphik Medium" panose="020B0603030202060203" pitchFamily="34" charset="0"/>
              </a:rPr>
              <a:t>digital computer or computer-controlled robot to perform tasks 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commonly associated with intelligent beings</a:t>
            </a:r>
            <a:endParaRPr lang="en-PH" sz="20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D99A5A-6D73-42B4-BEEE-7E586EBE0EE7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FE8CA6-1014-6FE4-5DA1-A2127F509FFE}"/>
              </a:ext>
            </a:extLst>
          </p:cNvPr>
          <p:cNvSpPr txBox="1"/>
          <p:nvPr/>
        </p:nvSpPr>
        <p:spPr>
          <a:xfrm>
            <a:off x="5800724" y="643627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britannica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1195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C07B29-74F0-0374-F62A-FA06FF2EDBA1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0487E-5131-C840-A02A-B69BA68564C6}"/>
              </a:ext>
            </a:extLst>
          </p:cNvPr>
          <p:cNvSpPr txBox="1"/>
          <p:nvPr/>
        </p:nvSpPr>
        <p:spPr>
          <a:xfrm>
            <a:off x="591312" y="246592"/>
            <a:ext cx="1100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</a:t>
            </a:r>
            <a:b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</a:br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VS ARTIFICIAL INTELLIGENCE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D99A5A-6D73-42B4-BEEE-7E586EBE0EE7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FE8CA6-1014-6FE4-5DA1-A2127F509FFE}"/>
              </a:ext>
            </a:extLst>
          </p:cNvPr>
          <p:cNvSpPr txBox="1"/>
          <p:nvPr/>
        </p:nvSpPr>
        <p:spPr>
          <a:xfrm>
            <a:off x="6011036" y="6436275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 “data science vs artificial intelligence”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26626" name="Picture 2" descr="Is Data Science = Artificial Intelligence or Machine Learning? | by Mehmet  Akturk | Medium">
            <a:extLst>
              <a:ext uri="{FF2B5EF4-FFF2-40B4-BE49-F238E27FC236}">
                <a16:creationId xmlns:a16="http://schemas.microsoft.com/office/drawing/2014/main" id="{83BBFABC-21E8-FD52-613F-F6E48C973E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00" b="18267"/>
          <a:stretch/>
        </p:blipFill>
        <p:spPr bwMode="auto">
          <a:xfrm>
            <a:off x="2756916" y="1709928"/>
            <a:ext cx="6678168" cy="4389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13914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upyter-notebook best free data science tools">
            <a:extLst>
              <a:ext uri="{FF2B5EF4-FFF2-40B4-BE49-F238E27FC236}">
                <a16:creationId xmlns:a16="http://schemas.microsoft.com/office/drawing/2014/main" id="{B60EBEA1-8CD9-BE98-8F37-1AB0F20CB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523543"/>
            <a:ext cx="7467600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AED69-0950-FF66-1F59-32A04758B041}"/>
              </a:ext>
            </a:extLst>
          </p:cNvPr>
          <p:cNvSpPr txBox="1"/>
          <p:nvPr/>
        </p:nvSpPr>
        <p:spPr>
          <a:xfrm>
            <a:off x="1775460" y="4917204"/>
            <a:ext cx="8641080" cy="57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lack" panose="020B0A03030202060203" pitchFamily="34" charset="0"/>
                <a:ea typeface="Segoe UI Black" panose="020B0A02040204020203" pitchFamily="34" charset="0"/>
              </a:rPr>
              <a:t>JUPYTER: JUlia, PYthon, and R</a:t>
            </a:r>
            <a:endParaRPr lang="en-PH" sz="2400" b="1" dirty="0">
              <a:solidFill>
                <a:schemeClr val="tx1">
                  <a:lumMod val="75000"/>
                  <a:lumOff val="25000"/>
                </a:schemeClr>
              </a:solidFill>
              <a:latin typeface="Graphik Black" panose="020B0A0303020206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55D1D4-16F6-87B5-5992-34E631EE5CC8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6863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6DD815-EB62-727B-296F-9A079117931F}"/>
              </a:ext>
            </a:extLst>
          </p:cNvPr>
          <p:cNvSpPr txBox="1"/>
          <p:nvPr/>
        </p:nvSpPr>
        <p:spPr>
          <a:xfrm>
            <a:off x="1619251" y="2921169"/>
            <a:ext cx="94202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CARE AND SHARE!</a:t>
            </a:r>
            <a:endParaRPr lang="en-PH" sz="48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6B3177-4C0A-D563-F657-8583DA76E76F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3227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1A5F3E6-8FF7-6A45-6868-4F6A597D8820}"/>
              </a:ext>
            </a:extLst>
          </p:cNvPr>
          <p:cNvSpPr/>
          <p:nvPr/>
        </p:nvSpPr>
        <p:spPr>
          <a:xfrm>
            <a:off x="3672136" y="1176020"/>
            <a:ext cx="4847729" cy="4505960"/>
          </a:xfrm>
          <a:prstGeom prst="ellipse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A95C-12AB-A021-4B40-A62CC1BD87D4}"/>
              </a:ext>
            </a:extLst>
          </p:cNvPr>
          <p:cNvSpPr txBox="1"/>
          <p:nvPr/>
        </p:nvSpPr>
        <p:spPr>
          <a:xfrm>
            <a:off x="2543176" y="2240429"/>
            <a:ext cx="7105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BOOTCAMP</a:t>
            </a:r>
            <a:endParaRPr lang="en-PH" sz="60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72126-FDAA-561F-078A-289F580EAE47}"/>
              </a:ext>
            </a:extLst>
          </p:cNvPr>
          <p:cNvSpPr txBox="1"/>
          <p:nvPr/>
        </p:nvSpPr>
        <p:spPr>
          <a:xfrm>
            <a:off x="2543176" y="4278779"/>
            <a:ext cx="71056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Session 1: Data Science Terms | Jupyter Notebook Demo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7D0F9-FAF2-03E1-BCAA-8BCBC38BEA4C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D4DF6B-2117-048E-FE8D-75550BD4E43A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FFC05-DAA5-9D02-8044-61D03AF53CBE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REPORTS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pic>
        <p:nvPicPr>
          <p:cNvPr id="1026" name="Picture 2" descr="Creating Crystal Reports using C# with Datasets - CodeProject">
            <a:extLst>
              <a:ext uri="{FF2B5EF4-FFF2-40B4-BE49-F238E27FC236}">
                <a16:creationId xmlns:a16="http://schemas.microsoft.com/office/drawing/2014/main" id="{A6924A7F-F245-AC13-3C42-77B605586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075" y="2352675"/>
            <a:ext cx="49530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egrating Crystal Reports in .NET using C# - CodeProject">
            <a:extLst>
              <a:ext uri="{FF2B5EF4-FFF2-40B4-BE49-F238E27FC236}">
                <a16:creationId xmlns:a16="http://schemas.microsoft.com/office/drawing/2014/main" id="{AB032D9F-4D82-95BF-D535-ABBBBFFDC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924050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287B23-1EFF-2C26-31AF-0257EF9FD4BD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E803EF-9965-98AE-5E4B-2B0F13FCC766}"/>
              </a:ext>
            </a:extLst>
          </p:cNvPr>
          <p:cNvSpPr txBox="1"/>
          <p:nvPr/>
        </p:nvSpPr>
        <p:spPr>
          <a:xfrm>
            <a:off x="5800724" y="6435894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“Reports”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375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F17964-C5B8-4C6C-A913-EBBEBC0D8AA3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B56ED-2FE3-4960-A3C7-DB81E937A751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32845D-4F44-46DC-8F01-DC6CF70976C3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594383-EED8-0B0E-19C0-EEA7FA46C8ED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Analytics is the scientific process of discovering and communicating the meaningful patterns which can be found in data.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D37FAF-AA12-5D52-CE7B-63CCB26AD24C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Technopedia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433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F69B93-7A28-6172-B260-18A540D43267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F47577-FFBE-9318-400A-E09CD1856EF6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50D7CE-7DF0-692F-6476-83886CB16396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F323B-5275-B4CD-42DE-B5E45AB61EBC}"/>
              </a:ext>
            </a:extLst>
          </p:cNvPr>
          <p:cNvSpPr txBox="1"/>
          <p:nvPr/>
        </p:nvSpPr>
        <p:spPr>
          <a:xfrm>
            <a:off x="942974" y="2130594"/>
            <a:ext cx="10448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Analytics is the scientific process of discovering and communicating the meaningful patterns </a:t>
            </a:r>
            <a:r>
              <a:rPr lang="en-US" sz="3600" b="1" dirty="0">
                <a:solidFill>
                  <a:srgbClr val="F446A1"/>
                </a:solidFill>
                <a:latin typeface="Graphik Medium" panose="020B0603030202060203" pitchFamily="34" charset="0"/>
              </a:rPr>
              <a:t>which can be found in data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.</a:t>
            </a:r>
            <a:endParaRPr lang="en-PH" sz="3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26F2E-246A-AC54-80DF-A837820BAD0D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Technopedia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592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DE27D1B-D051-E9C5-1499-2ED55071C9AB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14335E-7164-0CFD-0D5B-00167CC4F92B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043FF5-3C16-0671-B024-AC55C58D1AD7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11DE2-FA8B-E12C-E281-88BF6AC53A9B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“Analytics covid 19”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2056" name="Picture 8" descr="Covid-19 Dashboards: Examples from the Civic Analytics Network | Data-Smart  City Solutions">
            <a:extLst>
              <a:ext uri="{FF2B5EF4-FFF2-40B4-BE49-F238E27FC236}">
                <a16:creationId xmlns:a16="http://schemas.microsoft.com/office/drawing/2014/main" id="{5F88CC57-A90B-5515-E79B-C03463EBF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2238375"/>
            <a:ext cx="10506075" cy="3151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680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2D1834-C4C2-25E0-C376-8FCE04BD2F14}"/>
              </a:ext>
            </a:extLst>
          </p:cNvPr>
          <p:cNvSpPr/>
          <p:nvPr/>
        </p:nvSpPr>
        <p:spPr>
          <a:xfrm>
            <a:off x="0" y="0"/>
            <a:ext cx="12192000" cy="1657350"/>
          </a:xfrm>
          <a:prstGeom prst="rect">
            <a:avLst/>
          </a:prstGeom>
          <a:solidFill>
            <a:srgbClr val="EC9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99692-FDD8-84EB-2450-54917350C025}"/>
              </a:ext>
            </a:extLst>
          </p:cNvPr>
          <p:cNvSpPr txBox="1"/>
          <p:nvPr/>
        </p:nvSpPr>
        <p:spPr>
          <a:xfrm>
            <a:off x="1933208" y="246592"/>
            <a:ext cx="83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Graphik Bold" panose="020B0803030202060203" pitchFamily="34" charset="0"/>
              </a:rPr>
              <a:t>DATA SCIENCE TERMINOLOGIES: REPORTS VS ANALYTICS</a:t>
            </a:r>
            <a:endParaRPr lang="en-PH" sz="36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Graphik Bold" panose="020B0803030202060203" pitchFamily="34" charset="0"/>
            </a:endParaRPr>
          </a:p>
        </p:txBody>
      </p:sp>
      <p:pic>
        <p:nvPicPr>
          <p:cNvPr id="3074" name="Picture 2" descr="Sales Report System in C# using visual studio 2015 - YouTube">
            <a:extLst>
              <a:ext uri="{FF2B5EF4-FFF2-40B4-BE49-F238E27FC236}">
                <a16:creationId xmlns:a16="http://schemas.microsoft.com/office/drawing/2014/main" id="{F70DB098-B397-CA3B-39E7-61CDB6870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2266951"/>
            <a:ext cx="56896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1A3E76-5A1F-A85F-2538-6169BC1E3570}"/>
              </a:ext>
            </a:extLst>
          </p:cNvPr>
          <p:cNvSpPr txBox="1"/>
          <p:nvPr/>
        </p:nvSpPr>
        <p:spPr>
          <a:xfrm>
            <a:off x="92869" y="6558290"/>
            <a:ext cx="7586662" cy="26161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Copyright © 2020 Exceed Philippines. All rights reserved</a:t>
            </a:r>
            <a:endParaRPr lang="en-PH" sz="1100" b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2E9E5C-AB5E-1A0B-3694-07DFE0EF8E8B}"/>
              </a:ext>
            </a:extLst>
          </p:cNvPr>
          <p:cNvSpPr txBox="1"/>
          <p:nvPr/>
        </p:nvSpPr>
        <p:spPr>
          <a:xfrm>
            <a:off x="5800724" y="644541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Light" panose="020B0403030202060203" pitchFamily="34" charset="0"/>
              </a:rPr>
              <a:t>Google Images: “system reports C#”</a:t>
            </a:r>
            <a:endParaRPr lang="en-PH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Graphik Light" panose="020B0403030202060203" pitchFamily="34" charset="0"/>
            </a:endParaRPr>
          </a:p>
        </p:txBody>
      </p:sp>
      <p:pic>
        <p:nvPicPr>
          <p:cNvPr id="3076" name="Picture 4" descr="5 Reasons Why Your Website Analytics Are Important. - RedSix Digital">
            <a:extLst>
              <a:ext uri="{FF2B5EF4-FFF2-40B4-BE49-F238E27FC236}">
                <a16:creationId xmlns:a16="http://schemas.microsoft.com/office/drawing/2014/main" id="{35AB8B19-72FB-B697-EE11-E931F6B0B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2295524"/>
            <a:ext cx="5595938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40AAF5-8471-64B2-8A76-17E5B4A73402}"/>
              </a:ext>
            </a:extLst>
          </p:cNvPr>
          <p:cNvSpPr txBox="1"/>
          <p:nvPr/>
        </p:nvSpPr>
        <p:spPr>
          <a:xfrm>
            <a:off x="3243263" y="5588169"/>
            <a:ext cx="5705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panose="020B0603030202060203" pitchFamily="34" charset="0"/>
              </a:rPr>
              <a:t>From historical data to insights via Dashboard</a:t>
            </a:r>
            <a:endParaRPr lang="en-PH" sz="1600" b="1" dirty="0">
              <a:solidFill>
                <a:schemeClr val="tx1">
                  <a:lumMod val="75000"/>
                  <a:lumOff val="25000"/>
                </a:schemeClr>
              </a:solidFill>
              <a:latin typeface="Graphik Medium" panose="020B0603030202060203" pitchFamily="34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577B223-FECE-DD71-FCC8-F06FBEEF8DA0}"/>
              </a:ext>
            </a:extLst>
          </p:cNvPr>
          <p:cNvSpPr/>
          <p:nvPr/>
        </p:nvSpPr>
        <p:spPr>
          <a:xfrm>
            <a:off x="3819525" y="5981700"/>
            <a:ext cx="4581525" cy="20002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07208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1842</Words>
  <Application>Microsoft Office PowerPoint</Application>
  <PresentationFormat>Widescreen</PresentationFormat>
  <Paragraphs>272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Arial</vt:lpstr>
      <vt:lpstr>Calibri</vt:lpstr>
      <vt:lpstr>Calibri Light</vt:lpstr>
      <vt:lpstr>Graphik Black</vt:lpstr>
      <vt:lpstr>Graphik Bold</vt:lpstr>
      <vt:lpstr>Graphik Light</vt:lpstr>
      <vt:lpstr>Graphik Medium</vt:lpstr>
      <vt:lpstr>Segoe UI Black</vt:lpstr>
      <vt:lpstr>Segoe UI Historic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Aries Jayvee Ganzon</dc:creator>
  <cp:lastModifiedBy>Aries Jayvee Ganzon</cp:lastModifiedBy>
  <cp:revision>13</cp:revision>
  <dcterms:created xsi:type="dcterms:W3CDTF">2022-06-18T02:01:59Z</dcterms:created>
  <dcterms:modified xsi:type="dcterms:W3CDTF">2022-06-25T04:18:24Z</dcterms:modified>
</cp:coreProperties>
</file>

<file path=docProps/thumbnail.jpeg>
</file>